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3" r:id="rId1"/>
  </p:sldMasterIdLst>
  <p:sldIdLst>
    <p:sldId id="327" r:id="rId2"/>
    <p:sldId id="325" r:id="rId3"/>
    <p:sldId id="326" r:id="rId4"/>
    <p:sldId id="329" r:id="rId5"/>
    <p:sldId id="328" r:id="rId6"/>
    <p:sldId id="330" r:id="rId7"/>
    <p:sldId id="314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A516-D9C4-4DCE-B48A-D7309089C07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0164-E5B8-4702-8AC2-275339ADC04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5434652" y="6382615"/>
            <a:ext cx="5966774" cy="48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508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50"/>
              </a:lnSpc>
              <a:spcBef>
                <a:spcPts val="250"/>
              </a:spcBef>
              <a:buFontTx/>
              <a:buNone/>
            </a:pPr>
            <a:r>
              <a:rPr lang="en-US" altLang="en-US" sz="1500" baseline="0" dirty="0">
                <a:solidFill>
                  <a:srgbClr val="006FC0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Midwest Minnesota Community Development Corporation</a:t>
            </a:r>
            <a:endParaRPr lang="en-US" altLang="en-US" sz="1500" baseline="0" dirty="0">
              <a:latin typeface="Corbel" panose="020B0503020204020204" pitchFamily="34" charset="0"/>
              <a:ea typeface="Corbel" panose="020B0503020204020204" pitchFamily="34" charset="0"/>
              <a:cs typeface="Corbel" panose="020B0503020204020204" pitchFamily="34" charset="0"/>
            </a:endParaRPr>
          </a:p>
          <a:p>
            <a:pPr eaLnBrk="1" hangingPunct="1">
              <a:lnSpc>
                <a:spcPts val="1450"/>
              </a:lnSpc>
              <a:spcBef>
                <a:spcPct val="0"/>
              </a:spcBef>
              <a:buFontTx/>
              <a:buNone/>
            </a:pPr>
            <a:r>
              <a:rPr lang="en-US" altLang="en-US" sz="1500" i="1" baseline="0" dirty="0">
                <a:solidFill>
                  <a:srgbClr val="C00000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Blending Capital with Innovation for Successful Community Development</a:t>
            </a:r>
            <a:endParaRPr lang="en-US" altLang="en-US" sz="1500" baseline="0" dirty="0">
              <a:latin typeface="Corbel" panose="020B0503020204020204" pitchFamily="34" charset="0"/>
              <a:ea typeface="Corbel" panose="020B0503020204020204" pitchFamily="34" charset="0"/>
              <a:cs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681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A516-D9C4-4DCE-B48A-D7309089C07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0164-E5B8-4702-8AC2-275339AD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96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A516-D9C4-4DCE-B48A-D7309089C07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0164-E5B8-4702-8AC2-275339AD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14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A516-D9C4-4DCE-B48A-D7309089C07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0164-E5B8-4702-8AC2-275339AD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64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A516-D9C4-4DCE-B48A-D7309089C07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0164-E5B8-4702-8AC2-275339AD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97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A516-D9C4-4DCE-B48A-D7309089C07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0164-E5B8-4702-8AC2-275339AD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18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A516-D9C4-4DCE-B48A-D7309089C07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0164-E5B8-4702-8AC2-275339AD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3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A516-D9C4-4DCE-B48A-D7309089C07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0164-E5B8-4702-8AC2-275339AD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33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A516-D9C4-4DCE-B48A-D7309089C07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0164-E5B8-4702-8AC2-275339AD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49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A516-D9C4-4DCE-B48A-D7309089C07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D690164-E5B8-4702-8AC2-275339ADC04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2572279" y="6374919"/>
            <a:ext cx="5966774" cy="48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508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50"/>
              </a:lnSpc>
              <a:spcBef>
                <a:spcPts val="250"/>
              </a:spcBef>
              <a:buFontTx/>
              <a:buNone/>
            </a:pPr>
            <a:r>
              <a:rPr lang="en-US" altLang="en-US" sz="1500" baseline="0" dirty="0">
                <a:solidFill>
                  <a:srgbClr val="006FC0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Midwest Minnesota Community Development Corporation</a:t>
            </a:r>
            <a:endParaRPr lang="en-US" altLang="en-US" sz="1500" baseline="0" dirty="0">
              <a:latin typeface="Corbel" panose="020B0503020204020204" pitchFamily="34" charset="0"/>
              <a:ea typeface="Corbel" panose="020B0503020204020204" pitchFamily="34" charset="0"/>
              <a:cs typeface="Corbel" panose="020B0503020204020204" pitchFamily="34" charset="0"/>
            </a:endParaRPr>
          </a:p>
          <a:p>
            <a:pPr eaLnBrk="1" hangingPunct="1">
              <a:lnSpc>
                <a:spcPts val="1450"/>
              </a:lnSpc>
              <a:spcBef>
                <a:spcPct val="0"/>
              </a:spcBef>
              <a:buFontTx/>
              <a:buNone/>
            </a:pPr>
            <a:r>
              <a:rPr lang="en-US" altLang="en-US" sz="1500" i="1" baseline="0" dirty="0">
                <a:solidFill>
                  <a:srgbClr val="C00000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Blending Capital with Innovation for Successful Community Development</a:t>
            </a:r>
            <a:endParaRPr lang="en-US" altLang="en-US" sz="1500" baseline="0" dirty="0">
              <a:latin typeface="Corbel" panose="020B0503020204020204" pitchFamily="34" charset="0"/>
              <a:ea typeface="Corbel" panose="020B0503020204020204" pitchFamily="34" charset="0"/>
              <a:cs typeface="Corbel" panose="020B0503020204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81" y="5621203"/>
            <a:ext cx="1400951" cy="122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775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A516-D9C4-4DCE-B48A-D7309089C07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0164-E5B8-4702-8AC2-275339ADC04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2572278" y="6374919"/>
            <a:ext cx="5966774" cy="48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508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50"/>
              </a:lnSpc>
              <a:spcBef>
                <a:spcPts val="250"/>
              </a:spcBef>
              <a:buFontTx/>
              <a:buNone/>
            </a:pPr>
            <a:r>
              <a:rPr lang="en-US" altLang="en-US" sz="1500" baseline="0" dirty="0">
                <a:solidFill>
                  <a:srgbClr val="006FC0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Midwest Minnesota Community Development Corporation</a:t>
            </a:r>
            <a:endParaRPr lang="en-US" altLang="en-US" sz="1500" baseline="0" dirty="0">
              <a:latin typeface="Corbel" panose="020B0503020204020204" pitchFamily="34" charset="0"/>
              <a:ea typeface="Corbel" panose="020B0503020204020204" pitchFamily="34" charset="0"/>
              <a:cs typeface="Corbel" panose="020B0503020204020204" pitchFamily="34" charset="0"/>
            </a:endParaRPr>
          </a:p>
          <a:p>
            <a:pPr eaLnBrk="1" hangingPunct="1">
              <a:lnSpc>
                <a:spcPts val="1450"/>
              </a:lnSpc>
              <a:spcBef>
                <a:spcPct val="0"/>
              </a:spcBef>
              <a:buFontTx/>
              <a:buNone/>
            </a:pPr>
            <a:r>
              <a:rPr lang="en-US" altLang="en-US" sz="1500" i="1" baseline="0" dirty="0">
                <a:solidFill>
                  <a:srgbClr val="C00000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Blending Capital with Innovation for Successful Community Development</a:t>
            </a:r>
            <a:endParaRPr lang="en-US" altLang="en-US" sz="1500" baseline="0" dirty="0">
              <a:latin typeface="Corbel" panose="020B0503020204020204" pitchFamily="34" charset="0"/>
              <a:ea typeface="Corbel" panose="020B0503020204020204" pitchFamily="34" charset="0"/>
              <a:cs typeface="Corbel" panose="020B0503020204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81" y="5621203"/>
            <a:ext cx="1400951" cy="122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903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A516-D9C4-4DCE-B48A-D7309089C07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0164-E5B8-4702-8AC2-275339AD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36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A516-D9C4-4DCE-B48A-D7309089C07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0164-E5B8-4702-8AC2-275339AD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A516-D9C4-4DCE-B48A-D7309089C07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0164-E5B8-4702-8AC2-275339ADC04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2572279" y="6374919"/>
            <a:ext cx="5966774" cy="48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508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50"/>
              </a:lnSpc>
              <a:spcBef>
                <a:spcPts val="250"/>
              </a:spcBef>
              <a:buFontTx/>
              <a:buNone/>
            </a:pPr>
            <a:r>
              <a:rPr lang="en-US" altLang="en-US" sz="1500" baseline="0" dirty="0">
                <a:solidFill>
                  <a:srgbClr val="006FC0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Midwest Minnesota Community Development Corporation</a:t>
            </a:r>
            <a:endParaRPr lang="en-US" altLang="en-US" sz="1500" baseline="0" dirty="0">
              <a:latin typeface="Corbel" panose="020B0503020204020204" pitchFamily="34" charset="0"/>
              <a:ea typeface="Corbel" panose="020B0503020204020204" pitchFamily="34" charset="0"/>
              <a:cs typeface="Corbel" panose="020B0503020204020204" pitchFamily="34" charset="0"/>
            </a:endParaRPr>
          </a:p>
          <a:p>
            <a:pPr eaLnBrk="1" hangingPunct="1">
              <a:lnSpc>
                <a:spcPts val="1450"/>
              </a:lnSpc>
              <a:spcBef>
                <a:spcPct val="0"/>
              </a:spcBef>
              <a:buFontTx/>
              <a:buNone/>
            </a:pPr>
            <a:r>
              <a:rPr lang="en-US" altLang="en-US" sz="1500" i="1" baseline="0" dirty="0">
                <a:solidFill>
                  <a:srgbClr val="C00000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Blending Capital with Innovation for Successful Community Development</a:t>
            </a:r>
            <a:endParaRPr lang="en-US" altLang="en-US" sz="1500" baseline="0" dirty="0">
              <a:latin typeface="Corbel" panose="020B0503020204020204" pitchFamily="34" charset="0"/>
              <a:ea typeface="Corbel" panose="020B0503020204020204" pitchFamily="34" charset="0"/>
              <a:cs typeface="Corbel" panose="020B0503020204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81" y="5621203"/>
            <a:ext cx="1400951" cy="122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916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A516-D9C4-4DCE-B48A-D7309089C07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0164-E5B8-4702-8AC2-275339ADC04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2572279" y="6374919"/>
            <a:ext cx="5966774" cy="48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508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50"/>
              </a:lnSpc>
              <a:spcBef>
                <a:spcPts val="250"/>
              </a:spcBef>
              <a:buFontTx/>
              <a:buNone/>
            </a:pPr>
            <a:r>
              <a:rPr lang="en-US" altLang="en-US" sz="1500" baseline="0" dirty="0">
                <a:solidFill>
                  <a:srgbClr val="006FC0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Midwest Minnesota Community Development Corporation</a:t>
            </a:r>
            <a:endParaRPr lang="en-US" altLang="en-US" sz="1500" baseline="0" dirty="0">
              <a:latin typeface="Corbel" panose="020B0503020204020204" pitchFamily="34" charset="0"/>
              <a:ea typeface="Corbel" panose="020B0503020204020204" pitchFamily="34" charset="0"/>
              <a:cs typeface="Corbel" panose="020B0503020204020204" pitchFamily="34" charset="0"/>
            </a:endParaRPr>
          </a:p>
          <a:p>
            <a:pPr eaLnBrk="1" hangingPunct="1">
              <a:lnSpc>
                <a:spcPts val="1450"/>
              </a:lnSpc>
              <a:spcBef>
                <a:spcPct val="0"/>
              </a:spcBef>
              <a:buFontTx/>
              <a:buNone/>
            </a:pPr>
            <a:r>
              <a:rPr lang="en-US" altLang="en-US" sz="1500" i="1" baseline="0" dirty="0">
                <a:solidFill>
                  <a:srgbClr val="C00000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Blending Capital with Innovation for Successful Community Development</a:t>
            </a:r>
            <a:endParaRPr lang="en-US" altLang="en-US" sz="1500" baseline="0" dirty="0">
              <a:latin typeface="Corbel" panose="020B0503020204020204" pitchFamily="34" charset="0"/>
              <a:ea typeface="Corbel" panose="020B0503020204020204" pitchFamily="34" charset="0"/>
              <a:cs typeface="Corbel" panose="020B0503020204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81" y="5621203"/>
            <a:ext cx="1400951" cy="122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479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A516-D9C4-4DCE-B48A-D7309089C07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0164-E5B8-4702-8AC2-275339AD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92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A516-D9C4-4DCE-B48A-D7309089C07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0164-E5B8-4702-8AC2-275339AD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59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19BA516-D9C4-4DCE-B48A-D7309089C07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D690164-E5B8-4702-8AC2-275339AD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6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  <p:sldLayoutId id="2147484046" r:id="rId13"/>
    <p:sldLayoutId id="2147484047" r:id="rId14"/>
    <p:sldLayoutId id="2147484048" r:id="rId15"/>
    <p:sldLayoutId id="2147484049" r:id="rId16"/>
    <p:sldLayoutId id="2147484050" r:id="rId1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nelmark@mmcdc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997527"/>
            <a:ext cx="8574622" cy="2743199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Midwest Minnesota Community Development Corporation</a:t>
            </a:r>
            <a:br>
              <a:rPr lang="en-US" sz="54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Detroit Lakes, Minn.</a:t>
            </a:r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734" y="4000500"/>
            <a:ext cx="2271989" cy="2106930"/>
          </a:xfrm>
          <a:prstGeom prst="rect">
            <a:avLst/>
          </a:prstGeom>
        </p:spPr>
      </p:pic>
      <p:cxnSp>
        <p:nvCxnSpPr>
          <p:cNvPr id="5" name="Straight Connector 7"/>
          <p:cNvCxnSpPr>
            <a:cxnSpLocks noChangeShapeType="1"/>
          </p:cNvCxnSpPr>
          <p:nvPr/>
        </p:nvCxnSpPr>
        <p:spPr bwMode="auto">
          <a:xfrm>
            <a:off x="5985164" y="2938548"/>
            <a:ext cx="5410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00404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177" y="1915119"/>
            <a:ext cx="9410823" cy="3695105"/>
          </a:xfrm>
        </p:spPr>
        <p:txBody>
          <a:bodyPr>
            <a:normAutofit/>
          </a:bodyPr>
          <a:lstStyle/>
          <a:p>
            <a:r>
              <a:rPr lang="en-US" sz="2500" dirty="0" smtClean="0"/>
              <a:t>Membership based nonprofit, started in 1971</a:t>
            </a:r>
          </a:p>
          <a:p>
            <a:r>
              <a:rPr lang="en-US" sz="2500" dirty="0" smtClean="0"/>
              <a:t>Rural focus (NW Minnesota), Native American focus</a:t>
            </a:r>
          </a:p>
          <a:p>
            <a:r>
              <a:rPr lang="en-US" sz="2500" dirty="0" smtClean="0"/>
              <a:t>Community Development Financial Institution (CDFI) – </a:t>
            </a:r>
            <a:r>
              <a:rPr lang="en-US" sz="2500" i="1" dirty="0" smtClean="0"/>
              <a:t>mission-based lending</a:t>
            </a:r>
          </a:p>
          <a:p>
            <a:r>
              <a:rPr lang="en-US" sz="2500" dirty="0" err="1" smtClean="0"/>
              <a:t>NeighborWorks</a:t>
            </a:r>
            <a:r>
              <a:rPr lang="en-US" sz="2500" dirty="0" smtClean="0"/>
              <a:t> Organization – </a:t>
            </a:r>
            <a:r>
              <a:rPr lang="en-US" sz="2500" i="1" dirty="0" smtClean="0"/>
              <a:t>housing development and financing</a:t>
            </a:r>
          </a:p>
          <a:p>
            <a:r>
              <a:rPr lang="en-US" sz="2500" dirty="0" smtClean="0"/>
              <a:t>Development Services – </a:t>
            </a:r>
            <a:r>
              <a:rPr lang="en-US" sz="2500" i="1" dirty="0" smtClean="0"/>
              <a:t>homebuyer </a:t>
            </a:r>
            <a:r>
              <a:rPr lang="en-US" sz="2500" i="1" dirty="0"/>
              <a:t>e</a:t>
            </a:r>
            <a:r>
              <a:rPr lang="en-US" sz="2500" i="1" dirty="0" smtClean="0"/>
              <a:t>ducation, VITA tax services</a:t>
            </a:r>
          </a:p>
          <a:p>
            <a:r>
              <a:rPr lang="en-US" sz="2500" dirty="0" smtClean="0"/>
              <a:t>Native CDFI Subsidiary, White Earth Investment Initiative</a:t>
            </a:r>
            <a:endParaRPr lang="en-US" sz="2500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2467177" y="514945"/>
            <a:ext cx="7056437" cy="140017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altLang="en-US" dirty="0" smtClean="0"/>
              <a:t>MMCDC Background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546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902" y="391121"/>
            <a:ext cx="8126414" cy="1752599"/>
          </a:xfrm>
        </p:spPr>
        <p:txBody>
          <a:bodyPr/>
          <a:lstStyle/>
          <a:p>
            <a:pPr algn="l"/>
            <a:r>
              <a:rPr lang="en-US" dirty="0" smtClean="0"/>
              <a:t>Homeownership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5902" y="1657945"/>
            <a:ext cx="9353673" cy="389513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Homebuyer Education (HBE)</a:t>
            </a:r>
          </a:p>
          <a:p>
            <a:r>
              <a:rPr lang="en-US" sz="2600" dirty="0" smtClean="0"/>
              <a:t>Home Stretch curriculum, and</a:t>
            </a:r>
            <a:endParaRPr lang="en-US" sz="2600" dirty="0" smtClean="0"/>
          </a:p>
          <a:p>
            <a:r>
              <a:rPr lang="en-US" sz="2600" dirty="0" smtClean="0"/>
              <a:t>Pathways Home curriculum – culturally specific for Native Americans</a:t>
            </a:r>
          </a:p>
          <a:p>
            <a:r>
              <a:rPr lang="en-US" sz="2600" dirty="0" smtClean="0"/>
              <a:t>Minnesota Home Ownership Center</a:t>
            </a:r>
            <a:endParaRPr lang="en-US" sz="2600" dirty="0" smtClean="0"/>
          </a:p>
          <a:p>
            <a:r>
              <a:rPr lang="en-US" sz="2600" dirty="0" smtClean="0"/>
              <a:t>Oweesta HUD Network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3526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902" y="391121"/>
            <a:ext cx="8126414" cy="1752599"/>
          </a:xfrm>
        </p:spPr>
        <p:txBody>
          <a:bodyPr/>
          <a:lstStyle/>
          <a:p>
            <a:pPr algn="l"/>
            <a:r>
              <a:rPr lang="en-US" dirty="0" smtClean="0"/>
              <a:t>Homeownership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5902" y="2143720"/>
            <a:ext cx="9353673" cy="3448594"/>
          </a:xfrm>
        </p:spPr>
        <p:txBody>
          <a:bodyPr>
            <a:normAutofit/>
          </a:bodyPr>
          <a:lstStyle/>
          <a:p>
            <a:r>
              <a:rPr lang="en-US" sz="2500" dirty="0" smtClean="0"/>
              <a:t>Mortgage lending throughout Minnesota</a:t>
            </a:r>
          </a:p>
          <a:p>
            <a:r>
              <a:rPr lang="en-US" sz="2500" dirty="0" smtClean="0"/>
              <a:t>Referral </a:t>
            </a:r>
            <a:r>
              <a:rPr lang="en-US" sz="2500" dirty="0"/>
              <a:t>n</a:t>
            </a:r>
            <a:r>
              <a:rPr lang="en-US" sz="2500" dirty="0" smtClean="0"/>
              <a:t>etwork of community banks </a:t>
            </a:r>
          </a:p>
          <a:p>
            <a:pPr lvl="1"/>
            <a:r>
              <a:rPr lang="en-US" sz="2200" dirty="0" smtClean="0"/>
              <a:t>MMCDC underwrites loans, </a:t>
            </a:r>
          </a:p>
          <a:p>
            <a:pPr lvl="1"/>
            <a:r>
              <a:rPr lang="en-US" sz="2200" dirty="0" smtClean="0"/>
              <a:t>Sells to Secondary Market</a:t>
            </a:r>
          </a:p>
          <a:p>
            <a:r>
              <a:rPr lang="en-US" sz="2500" dirty="0" smtClean="0"/>
              <a:t>Market-rate loans, USDA RD guaranteed loans</a:t>
            </a:r>
          </a:p>
          <a:p>
            <a:r>
              <a:rPr lang="en-US" sz="2500" dirty="0" smtClean="0"/>
              <a:t>Down Payment Assistance Loans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350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902" y="391121"/>
            <a:ext cx="8126414" cy="1752599"/>
          </a:xfrm>
        </p:spPr>
        <p:txBody>
          <a:bodyPr/>
          <a:lstStyle/>
          <a:p>
            <a:pPr algn="l"/>
            <a:r>
              <a:rPr lang="en-US" dirty="0" smtClean="0"/>
              <a:t>Special Finance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5902" y="2467570"/>
            <a:ext cx="9353673" cy="3448594"/>
          </a:xfrm>
        </p:spPr>
        <p:txBody>
          <a:bodyPr>
            <a:normAutofit/>
          </a:bodyPr>
          <a:lstStyle/>
          <a:p>
            <a:r>
              <a:rPr lang="en-US" sz="2500" dirty="0" smtClean="0"/>
              <a:t>Mortgage lending on trust land</a:t>
            </a:r>
          </a:p>
          <a:p>
            <a:pPr lvl="1"/>
            <a:r>
              <a:rPr lang="en-US" sz="2200" dirty="0" smtClean="0"/>
              <a:t>Leasehold improvement mortgage</a:t>
            </a:r>
          </a:p>
          <a:p>
            <a:pPr lvl="1"/>
            <a:r>
              <a:rPr lang="en-US" sz="2200" dirty="0" smtClean="0"/>
              <a:t>Federal approval</a:t>
            </a:r>
          </a:p>
          <a:p>
            <a:pPr lvl="1"/>
            <a:r>
              <a:rPr lang="en-US" sz="2200" dirty="0" smtClean="0"/>
              <a:t>Tribal agreement</a:t>
            </a:r>
            <a:endParaRPr lang="en-US" sz="2200" dirty="0" smtClean="0"/>
          </a:p>
          <a:p>
            <a:r>
              <a:rPr lang="en-US" sz="2500" dirty="0" smtClean="0"/>
              <a:t>HUD 184 loans</a:t>
            </a:r>
            <a:endParaRPr lang="en-US" sz="2200" dirty="0" smtClean="0"/>
          </a:p>
          <a:p>
            <a:r>
              <a:rPr lang="en-US" sz="2500" dirty="0" smtClean="0"/>
              <a:t>USDA RD guaranteed loans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467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902" y="391121"/>
            <a:ext cx="8126414" cy="1752599"/>
          </a:xfrm>
        </p:spPr>
        <p:txBody>
          <a:bodyPr/>
          <a:lstStyle/>
          <a:p>
            <a:pPr algn="l"/>
            <a:r>
              <a:rPr lang="en-US" dirty="0" smtClean="0"/>
              <a:t>Housing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5902" y="2467569"/>
            <a:ext cx="9353673" cy="3752255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Generally within 2 hours of Detroit Lakes offices</a:t>
            </a:r>
          </a:p>
          <a:p>
            <a:r>
              <a:rPr lang="en-US" sz="2600" dirty="0" smtClean="0"/>
              <a:t>Single-family housing </a:t>
            </a:r>
          </a:p>
          <a:p>
            <a:pPr lvl="1"/>
            <a:r>
              <a:rPr lang="en-US" sz="2400" dirty="0" smtClean="0"/>
              <a:t>Building Better Neighborhoods floorplans</a:t>
            </a:r>
          </a:p>
          <a:p>
            <a:pPr lvl="1"/>
            <a:r>
              <a:rPr lang="en-US" sz="2400" dirty="0" smtClean="0"/>
              <a:t>Exploring Manufactured Housing </a:t>
            </a:r>
          </a:p>
          <a:p>
            <a:r>
              <a:rPr lang="en-US" sz="2600" dirty="0" smtClean="0"/>
              <a:t>Multi-family housing – 15 communities NW MN</a:t>
            </a:r>
          </a:p>
          <a:p>
            <a:r>
              <a:rPr lang="en-US" sz="2600" dirty="0" smtClean="0"/>
              <a:t>Property Management</a:t>
            </a:r>
          </a:p>
          <a:p>
            <a:pPr lvl="1"/>
            <a:r>
              <a:rPr lang="en-US" sz="2400" dirty="0" smtClean="0"/>
              <a:t>MMCDC owned housing</a:t>
            </a:r>
          </a:p>
          <a:p>
            <a:pPr lvl="1"/>
            <a:r>
              <a:rPr lang="en-US" sz="2400" dirty="0" smtClean="0"/>
              <a:t>Becker County EDA housing and vouchers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791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1334" y="1504123"/>
            <a:ext cx="9654345" cy="376693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Thank you for joining </a:t>
            </a:r>
            <a:r>
              <a:rPr lang="en-US" dirty="0" smtClean="0">
                <a:solidFill>
                  <a:srgbClr val="C00000"/>
                </a:solidFill>
              </a:rPr>
              <a:t>us!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Julia Nelmark, President MMCDC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u="sng" dirty="0" smtClean="0">
                <a:solidFill>
                  <a:schemeClr val="accent1"/>
                </a:solidFill>
                <a:hlinkClick r:id="rId2"/>
              </a:rPr>
              <a:t>jnelmark@mmcdc.com</a:t>
            </a:r>
            <a:r>
              <a:rPr lang="en-US" u="sng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218-844-7019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3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4614</TotalTime>
  <Words>198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</vt:lpstr>
      <vt:lpstr>Midwest Minnesota Community Development Corporation  Detroit Lakes, Minn.</vt:lpstr>
      <vt:lpstr>PowerPoint Presentation</vt:lpstr>
      <vt:lpstr>Homeownership Preparation</vt:lpstr>
      <vt:lpstr>Homeownership Finance</vt:lpstr>
      <vt:lpstr>Special Finance Options</vt:lpstr>
      <vt:lpstr>Housing Development</vt:lpstr>
      <vt:lpstr>Thank you for joining us!  Julia Nelmark, President MMCDC jnelmark@mmcdc.com  218-844-7019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Castro</dc:creator>
  <cp:lastModifiedBy>Julia N</cp:lastModifiedBy>
  <cp:revision>258</cp:revision>
  <cp:lastPrinted>2022-06-08T02:36:20Z</cp:lastPrinted>
  <dcterms:created xsi:type="dcterms:W3CDTF">2017-06-02T22:45:16Z</dcterms:created>
  <dcterms:modified xsi:type="dcterms:W3CDTF">2022-06-08T02:36:26Z</dcterms:modified>
</cp:coreProperties>
</file>